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 varScale="1">
        <p:scale>
          <a:sx n="74" d="100"/>
          <a:sy n="7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424A6ED-FED1-41A2-93AF-C277B7FF5A5C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DF2213E-8442-43D4-8B5B-393806A8DD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24745"/>
            <a:ext cx="5723468" cy="122413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Виникнення цифр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93" y="2564904"/>
            <a:ext cx="47625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9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88832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числа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дістали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число сорок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мішка</a:t>
            </a:r>
            <a:r>
              <a:rPr lang="ru-RU" dirty="0"/>
              <a:t> з </a:t>
            </a:r>
            <a:r>
              <a:rPr lang="ru-RU" dirty="0" err="1"/>
              <a:t>соболиними</a:t>
            </a:r>
            <a:r>
              <a:rPr lang="ru-RU" dirty="0"/>
              <a:t> </a:t>
            </a:r>
            <a:r>
              <a:rPr lang="ru-RU" dirty="0" err="1"/>
              <a:t>шкірками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smtClean="0"/>
              <a:t>платили </a:t>
            </a:r>
            <a:r>
              <a:rPr lang="ru-RU" dirty="0" err="1"/>
              <a:t>данину</a:t>
            </a:r>
            <a:r>
              <a:rPr lang="ru-RU" dirty="0"/>
              <a:t>. Сорок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мішок</a:t>
            </a:r>
            <a:r>
              <a:rPr lang="ru-RU" dirty="0"/>
              <a:t>, в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вміщається</a:t>
            </a:r>
            <a:r>
              <a:rPr lang="ru-RU" dirty="0"/>
              <a:t> </a:t>
            </a:r>
            <a:r>
              <a:rPr lang="ru-RU" dirty="0" err="1"/>
              <a:t>рівно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smtClean="0"/>
              <a:t>десятки </a:t>
            </a:r>
            <a:r>
              <a:rPr lang="ru-RU" dirty="0" err="1"/>
              <a:t>шкірок</a:t>
            </a:r>
            <a:r>
              <a:rPr lang="ru-RU" dirty="0"/>
              <a:t>. Десять </a:t>
            </a:r>
            <a:r>
              <a:rPr lang="ru-RU" dirty="0" err="1"/>
              <a:t>тисяч</a:t>
            </a:r>
            <a:r>
              <a:rPr lang="ru-RU" dirty="0"/>
              <a:t> у 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„тьма".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3068960"/>
            <a:ext cx="2143125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068960"/>
            <a:ext cx="1584176" cy="2376263"/>
          </a:xfrm>
          <a:prstGeom prst="rect">
            <a:avLst/>
          </a:prstGeom>
        </p:spPr>
      </p:pic>
      <p:pic>
        <p:nvPicPr>
          <p:cNvPr id="4100" name="Picture 4" descr="C:\Users\asus\Desktop\school_girl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33952"/>
            <a:ext cx="2520280" cy="281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8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и\950054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</a:rPr>
              <a:t>Дякую за увагу!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4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344816" cy="532859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Традиційна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десяти </a:t>
            </a:r>
            <a:r>
              <a:rPr lang="ru-RU" dirty="0" err="1"/>
              <a:t>математичних</a:t>
            </a:r>
            <a:r>
              <a:rPr lang="ru-RU" dirty="0"/>
              <a:t> </a:t>
            </a:r>
            <a:r>
              <a:rPr lang="ru-RU" dirty="0" err="1"/>
              <a:t>знаків</a:t>
            </a:r>
            <a:r>
              <a:rPr lang="ru-RU" dirty="0"/>
              <a:t>: 0, 1, 2, 3, 4, 5, 6, 7, 8, 9. За </a:t>
            </a:r>
            <a:r>
              <a:rPr lang="ru-RU" dirty="0" err="1"/>
              <a:t>допомогою</a:t>
            </a:r>
            <a:r>
              <a:rPr lang="ru-RU" dirty="0"/>
              <a:t> них по </a:t>
            </a:r>
            <a:r>
              <a:rPr lang="ru-RU" dirty="0" err="1"/>
              <a:t>десятковій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числення</a:t>
            </a:r>
            <a:r>
              <a:rPr lang="ru-RU" dirty="0"/>
              <a:t> </a:t>
            </a:r>
            <a:r>
              <a:rPr lang="ru-RU" dirty="0" err="1"/>
              <a:t>записуються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числа.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5091"/>
            <a:ext cx="48482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92696"/>
            <a:ext cx="7416824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тисячоліть</a:t>
            </a:r>
            <a:r>
              <a:rPr lang="ru-RU" dirty="0"/>
              <a:t> люди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пальці</a:t>
            </a:r>
            <a:r>
              <a:rPr lang="ru-RU" dirty="0"/>
              <a:t> рук для </a:t>
            </a:r>
            <a:r>
              <a:rPr lang="ru-RU" dirty="0" err="1"/>
              <a:t>позначення</a:t>
            </a:r>
            <a:r>
              <a:rPr lang="ru-RU" dirty="0"/>
              <a:t> числа. Так, один предмет вони, так само як і ми, </a:t>
            </a:r>
            <a:r>
              <a:rPr lang="ru-RU" dirty="0" err="1"/>
              <a:t>показували</a:t>
            </a:r>
            <a:r>
              <a:rPr lang="ru-RU" dirty="0"/>
              <a:t> одним пальцем, три - </a:t>
            </a:r>
            <a:r>
              <a:rPr lang="ru-RU" dirty="0" err="1"/>
              <a:t>трьома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руки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. Для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використовувалися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руки, а в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і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smtClean="0"/>
              <a:t>ноги.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573016"/>
            <a:ext cx="309634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3398"/>
            <a:ext cx="290130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272808" cy="510238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Числа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народ писав числа, </a:t>
            </a:r>
            <a:r>
              <a:rPr lang="ru-RU" dirty="0" err="1" smtClean="0"/>
              <a:t>рахував</a:t>
            </a:r>
            <a:r>
              <a:rPr lang="ru-RU" dirty="0" smtClean="0"/>
              <a:t> і </a:t>
            </a:r>
            <a:r>
              <a:rPr lang="ru-RU" dirty="0" err="1"/>
              <a:t>обчислював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. </a:t>
            </a:r>
          </a:p>
        </p:txBody>
      </p:sp>
      <p:pic>
        <p:nvPicPr>
          <p:cNvPr id="1027" name="Picture 3" descr="G:\Анімація\f_06950d505095748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3"/>
            <a:ext cx="2857500" cy="36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iubavyshka.ru/_ph/144/2/92666518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58" y="2033786"/>
            <a:ext cx="3057302" cy="36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1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16824" cy="4958365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написані</a:t>
            </a:r>
            <a:r>
              <a:rPr lang="ru-RU" dirty="0"/>
              <a:t> </a:t>
            </a:r>
            <a:r>
              <a:rPr lang="ru-RU" dirty="0" err="1"/>
              <a:t>цифри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 ми </a:t>
            </a: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достовірні</a:t>
            </a:r>
            <a:r>
              <a:rPr lang="ru-RU" dirty="0"/>
              <a:t> </a:t>
            </a:r>
            <a:r>
              <a:rPr lang="ru-RU" dirty="0" err="1"/>
              <a:t>свідчення</a:t>
            </a:r>
            <a:r>
              <a:rPr lang="ru-RU" dirty="0"/>
              <a:t>, </a:t>
            </a:r>
            <a:r>
              <a:rPr lang="ru-RU" dirty="0" err="1"/>
              <a:t>з'явилися</a:t>
            </a:r>
            <a:r>
              <a:rPr lang="ru-RU" dirty="0"/>
              <a:t> в </a:t>
            </a:r>
            <a:r>
              <a:rPr lang="ru-RU" dirty="0" err="1"/>
              <a:t>Єгипті</a:t>
            </a:r>
            <a:r>
              <a:rPr lang="ru-RU" dirty="0"/>
              <a:t> і </a:t>
            </a:r>
            <a:r>
              <a:rPr lang="ru-RU" dirty="0" err="1"/>
              <a:t>Месопотамії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далеко один </a:t>
            </a:r>
            <a:r>
              <a:rPr lang="ru-RU" dirty="0" err="1"/>
              <a:t>від</a:t>
            </a:r>
            <a:r>
              <a:rPr lang="ru-RU" dirty="0"/>
              <a:t> одного,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числові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, </a:t>
            </a:r>
            <a:r>
              <a:rPr lang="ru-RU" dirty="0" err="1"/>
              <a:t>наче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один метод - </a:t>
            </a:r>
            <a:r>
              <a:rPr lang="ru-RU" dirty="0" err="1"/>
              <a:t>використання</a:t>
            </a:r>
            <a:r>
              <a:rPr lang="ru-RU" dirty="0"/>
              <a:t> зарубок на </a:t>
            </a:r>
            <a:r>
              <a:rPr lang="ru-RU" dirty="0" err="1"/>
              <a:t>дереві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камені</a:t>
            </a:r>
            <a:r>
              <a:rPr lang="ru-RU" dirty="0"/>
              <a:t> для </a:t>
            </a:r>
            <a:r>
              <a:rPr lang="ru-RU" dirty="0" err="1"/>
              <a:t>запису</a:t>
            </a:r>
            <a:r>
              <a:rPr lang="ru-RU" dirty="0"/>
              <a:t> </a:t>
            </a:r>
            <a:r>
              <a:rPr lang="ru-RU" dirty="0" err="1"/>
              <a:t>минулих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5580112" y="3601414"/>
            <a:ext cx="2304256" cy="2491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622778"/>
            <a:ext cx="3240360" cy="247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272808" cy="503037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Єгипетські</a:t>
            </a:r>
            <a:r>
              <a:rPr lang="ru-RU" dirty="0"/>
              <a:t> </a:t>
            </a:r>
            <a:r>
              <a:rPr lang="ru-RU" dirty="0" err="1"/>
              <a:t>жерці</a:t>
            </a:r>
            <a:r>
              <a:rPr lang="ru-RU" dirty="0"/>
              <a:t> писали на </a:t>
            </a:r>
            <a:r>
              <a:rPr lang="ru-RU" dirty="0" err="1"/>
              <a:t>папірусі</a:t>
            </a:r>
            <a:r>
              <a:rPr lang="ru-RU" dirty="0"/>
              <a:t>, а в </a:t>
            </a:r>
            <a:r>
              <a:rPr lang="ru-RU" dirty="0" err="1"/>
              <a:t>Месопотамії</a:t>
            </a:r>
            <a:r>
              <a:rPr lang="ru-RU" dirty="0"/>
              <a:t> на </a:t>
            </a:r>
            <a:r>
              <a:rPr lang="ru-RU" dirty="0" err="1"/>
              <a:t>м'якій</a:t>
            </a:r>
            <a:r>
              <a:rPr lang="ru-RU" dirty="0"/>
              <a:t> </a:t>
            </a:r>
            <a:r>
              <a:rPr lang="ru-RU" dirty="0" err="1"/>
              <a:t>глині</a:t>
            </a:r>
            <a:r>
              <a:rPr lang="ru-RU" dirty="0"/>
              <a:t>. </a:t>
            </a:r>
            <a:r>
              <a:rPr lang="ru-RU" dirty="0" err="1"/>
              <a:t>Звичайно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цифр </a:t>
            </a:r>
            <a:r>
              <a:rPr lang="ru-RU" dirty="0" err="1"/>
              <a:t>різні</a:t>
            </a:r>
            <a:r>
              <a:rPr lang="ru-RU" dirty="0"/>
              <a:t>, але і в </a:t>
            </a:r>
            <a:r>
              <a:rPr lang="ru-RU" dirty="0" err="1"/>
              <a:t>тій</a:t>
            </a:r>
            <a:r>
              <a:rPr lang="ru-RU" dirty="0"/>
              <a:t>, і в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культурі</a:t>
            </a:r>
            <a:r>
              <a:rPr lang="ru-RU" dirty="0"/>
              <a:t> </a:t>
            </a:r>
            <a:r>
              <a:rPr lang="ru-RU" dirty="0" err="1"/>
              <a:t>використовували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рисочки</a:t>
            </a:r>
            <a:r>
              <a:rPr lang="ru-RU" dirty="0"/>
              <a:t> для </a:t>
            </a:r>
            <a:r>
              <a:rPr lang="ru-RU" dirty="0" err="1"/>
              <a:t>одиниць</a:t>
            </a:r>
            <a:r>
              <a:rPr lang="ru-RU" dirty="0"/>
              <a:t>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мітки</a:t>
            </a:r>
            <a:r>
              <a:rPr lang="ru-RU" dirty="0"/>
              <a:t> для </a:t>
            </a:r>
            <a:r>
              <a:rPr lang="ru-RU" dirty="0" err="1"/>
              <a:t>десятків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порядків</a:t>
            </a:r>
            <a:r>
              <a:rPr lang="ru-RU" dirty="0"/>
              <a:t>.</a:t>
            </a:r>
          </a:p>
        </p:txBody>
      </p:sp>
      <p:pic>
        <p:nvPicPr>
          <p:cNvPr id="2050" name="Picture 2" descr="G:\Анімація\school-animation-penci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87091"/>
            <a:ext cx="2857500" cy="324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5" b="11152"/>
          <a:stretch/>
        </p:blipFill>
        <p:spPr>
          <a:xfrm>
            <a:off x="3709136" y="2706638"/>
            <a:ext cx="4273639" cy="31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495836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Були </a:t>
            </a:r>
            <a:r>
              <a:rPr lang="ru-RU" dirty="0" err="1"/>
              <a:t>знайдені</a:t>
            </a:r>
            <a:r>
              <a:rPr lang="ru-RU" dirty="0"/>
              <a:t> два </a:t>
            </a:r>
            <a:r>
              <a:rPr lang="ru-RU" dirty="0" err="1"/>
              <a:t>єгипетських</a:t>
            </a:r>
            <a:r>
              <a:rPr lang="ru-RU" dirty="0"/>
              <a:t> документа,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тому, з </a:t>
            </a:r>
            <a:r>
              <a:rPr lang="ru-RU" dirty="0" err="1"/>
              <a:t>найдавнішими</a:t>
            </a:r>
            <a:r>
              <a:rPr lang="ru-RU" dirty="0"/>
              <a:t> </a:t>
            </a:r>
            <a:r>
              <a:rPr lang="ru-RU" dirty="0" err="1"/>
              <a:t>математичними</a:t>
            </a:r>
            <a:r>
              <a:rPr lang="ru-RU" dirty="0"/>
              <a:t> </a:t>
            </a:r>
            <a:r>
              <a:rPr lang="ru-RU" dirty="0" err="1"/>
              <a:t>записами</a:t>
            </a:r>
            <a:r>
              <a:rPr lang="ru-RU" dirty="0"/>
              <a:t> з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51672"/>
            <a:ext cx="6624736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560840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стародавніх</a:t>
            </a:r>
            <a:r>
              <a:rPr lang="ru-RU" dirty="0"/>
              <a:t> </a:t>
            </a:r>
            <a:r>
              <a:rPr lang="ru-RU" dirty="0" err="1"/>
              <a:t>слов'ян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чисел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десят</a:t>
            </a:r>
            <a:r>
              <a:rPr lang="ru-RU" dirty="0"/>
              <a:t>-ка </a:t>
            </a:r>
            <a:r>
              <a:rPr lang="ru-RU" dirty="0" err="1"/>
              <a:t>вказують</a:t>
            </a:r>
            <a:r>
              <a:rPr lang="ru-RU" dirty="0"/>
              <a:t> на </a:t>
            </a:r>
            <a:r>
              <a:rPr lang="ru-RU" dirty="0" err="1"/>
              <a:t>анатомію</a:t>
            </a:r>
            <a:r>
              <a:rPr lang="ru-RU" dirty="0"/>
              <a:t> руки, </a:t>
            </a:r>
            <a:r>
              <a:rPr lang="ru-RU" dirty="0" err="1"/>
              <a:t>історію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про число,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укладу людей.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G:\картинки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36724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Анімація\93393406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9804"/>
            <a:ext cx="2664296" cy="35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0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488832" cy="547260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Так, </a:t>
            </a:r>
            <a:r>
              <a:rPr lang="ru-RU" dirty="0" err="1"/>
              <a:t>наприклад</a:t>
            </a:r>
            <a:r>
              <a:rPr lang="ru-RU" dirty="0"/>
              <a:t>, число „три" походить </a:t>
            </a:r>
            <a:r>
              <a:rPr lang="ru-RU" dirty="0" err="1"/>
              <a:t>від</a:t>
            </a:r>
            <a:r>
              <a:rPr lang="ru-RU" dirty="0"/>
              <a:t> слова „</a:t>
            </a:r>
            <a:r>
              <a:rPr lang="ru-RU" dirty="0" err="1"/>
              <a:t>тре</a:t>
            </a:r>
            <a:r>
              <a:rPr lang="ru-RU" dirty="0"/>
              <a:t>",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палець</a:t>
            </a:r>
            <a:r>
              <a:rPr lang="ru-RU" dirty="0"/>
              <a:t> </a:t>
            </a:r>
            <a:r>
              <a:rPr lang="ru-RU" dirty="0" err="1"/>
              <a:t>труть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сусіди</a:t>
            </a:r>
            <a:r>
              <a:rPr lang="ru-RU" dirty="0"/>
              <a:t>, „</a:t>
            </a:r>
            <a:r>
              <a:rPr lang="ru-RU" dirty="0" err="1"/>
              <a:t>чо-тири</a:t>
            </a:r>
            <a:r>
              <a:rPr lang="ru-RU" dirty="0"/>
              <a:t>" — походить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„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тре</a:t>
            </a:r>
            <a:r>
              <a:rPr lang="ru-RU" dirty="0"/>
              <a:t>",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четвертий</a:t>
            </a:r>
            <a:r>
              <a:rPr lang="ru-RU" dirty="0"/>
              <a:t> </a:t>
            </a:r>
            <a:r>
              <a:rPr lang="ru-RU" dirty="0" err="1"/>
              <a:t>палець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затиснутий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третім</a:t>
            </a:r>
            <a:r>
              <a:rPr lang="ru-RU" dirty="0"/>
              <a:t> і </a:t>
            </a:r>
            <a:r>
              <a:rPr lang="ru-RU" dirty="0" err="1"/>
              <a:t>п'ятим</a:t>
            </a:r>
            <a:r>
              <a:rPr lang="ru-RU" dirty="0"/>
              <a:t>. „</a:t>
            </a:r>
            <a:r>
              <a:rPr lang="ru-RU" dirty="0" err="1"/>
              <a:t>П'ять</a:t>
            </a:r>
            <a:r>
              <a:rPr lang="ru-RU" dirty="0"/>
              <a:t>" походить </a:t>
            </a:r>
            <a:r>
              <a:rPr lang="ru-RU" dirty="0" err="1"/>
              <a:t>від</a:t>
            </a:r>
            <a:r>
              <a:rPr lang="ru-RU" dirty="0"/>
              <a:t> „</a:t>
            </a:r>
            <a:r>
              <a:rPr lang="ru-RU" dirty="0" err="1"/>
              <a:t>п'ясть</a:t>
            </a:r>
            <a:r>
              <a:rPr lang="ru-RU" dirty="0"/>
              <a:t>", </a:t>
            </a:r>
            <a:r>
              <a:rPr lang="ru-RU" dirty="0" err="1"/>
              <a:t>шість</a:t>
            </a:r>
            <a:r>
              <a:rPr lang="ru-RU" dirty="0"/>
              <a:t> — „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єсть</a:t>
            </a:r>
            <a:r>
              <a:rPr lang="ru-RU" dirty="0"/>
              <a:t>" —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відкрила</a:t>
            </a:r>
            <a:r>
              <a:rPr lang="ru-RU" dirty="0"/>
              <a:t>, для </a:t>
            </a:r>
            <a:r>
              <a:rPr lang="ru-RU" dirty="0" err="1"/>
              <a:t>лічби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і </a:t>
            </a:r>
            <a:r>
              <a:rPr lang="ru-RU" dirty="0" err="1"/>
              <a:t>пальці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руки. „</a:t>
            </a:r>
            <a:r>
              <a:rPr lang="ru-RU" dirty="0" err="1"/>
              <a:t>Сім</a:t>
            </a:r>
            <a:r>
              <a:rPr lang="ru-RU" dirty="0"/>
              <a:t>" — „</a:t>
            </a:r>
            <a:r>
              <a:rPr lang="ru-RU" dirty="0" err="1"/>
              <a:t>седм</a:t>
            </a:r>
            <a:r>
              <a:rPr lang="ru-RU" dirty="0"/>
              <a:t>" — „сидим" — </a:t>
            </a:r>
            <a:r>
              <a:rPr lang="ru-RU" dirty="0" err="1"/>
              <a:t>тобто</a:t>
            </a:r>
            <a:r>
              <a:rPr lang="ru-RU" dirty="0"/>
              <a:t> у </a:t>
            </a:r>
            <a:r>
              <a:rPr lang="ru-RU" dirty="0" err="1"/>
              <a:t>сьомий</a:t>
            </a:r>
            <a:r>
              <a:rPr lang="ru-RU" dirty="0"/>
              <a:t> день </a:t>
            </a:r>
            <a:r>
              <a:rPr lang="ru-RU" dirty="0" err="1" smtClean="0"/>
              <a:t>сидимо</a:t>
            </a:r>
            <a:r>
              <a:rPr lang="ru-RU" dirty="0"/>
              <a:t>, не </a:t>
            </a:r>
            <a:r>
              <a:rPr lang="ru-RU" dirty="0" err="1"/>
              <a:t>працюємо</a:t>
            </a:r>
            <a:r>
              <a:rPr lang="ru-RU" dirty="0"/>
              <a:t> і т.д.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98280"/>
            <a:ext cx="857250" cy="114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066" y="4888059"/>
            <a:ext cx="857250" cy="1143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8" y="3745059"/>
            <a:ext cx="857250" cy="1143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864459"/>
            <a:ext cx="949796" cy="11221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948" y="3798280"/>
            <a:ext cx="904875" cy="1196221"/>
          </a:xfrm>
          <a:prstGeom prst="rect">
            <a:avLst/>
          </a:prstGeom>
        </p:spPr>
      </p:pic>
      <p:pic>
        <p:nvPicPr>
          <p:cNvPr id="3076" name="Picture 4" descr="C:\Users\asus\Desktop\teacher-gif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45059"/>
            <a:ext cx="1485900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5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192</TotalTime>
  <Words>401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Виникнення цифр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Виникнення цифр</dc:title>
  <dc:creator>asus</dc:creator>
  <cp:lastModifiedBy>asus</cp:lastModifiedBy>
  <cp:revision>14</cp:revision>
  <dcterms:created xsi:type="dcterms:W3CDTF">2015-01-17T13:41:47Z</dcterms:created>
  <dcterms:modified xsi:type="dcterms:W3CDTF">2015-01-18T10:59:59Z</dcterms:modified>
</cp:coreProperties>
</file>